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1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8" r:id="rId10"/>
    <p:sldId id="263" r:id="rId11"/>
    <p:sldId id="267" r:id="rId12"/>
    <p:sldId id="264" r:id="rId13"/>
    <p:sldId id="265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0033"/>
    <a:srgbClr val="C5B3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-19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23253-9A0F-4245-825B-22F9E63DA0BB}" type="datetimeFigureOut">
              <a:rPr lang="en-US" smtClean="0"/>
              <a:t>1/8/13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2FD8C-6530-F041-B3CA-F7F7DD498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157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DBA0D-742D-2846-9C81-9E8E7768BF4B}" type="datetimeFigureOut">
              <a:rPr lang="en-US" smtClean="0"/>
              <a:t>1/8/13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99E82-143B-9C4D-8035-D9F1E49D2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403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solidFill>
            <a:srgbClr val="C5B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Georgia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86953" y="268288"/>
            <a:ext cx="5669280" cy="3137193"/>
          </a:xfrm>
          <a:prstGeom prst="rect">
            <a:avLst/>
          </a:prstGeom>
          <a:solidFill>
            <a:srgbClr val="33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3405481"/>
            <a:ext cx="5655833" cy="1852132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Georgia"/>
                <a:ea typeface="+mj-e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655832" cy="621792"/>
          </a:xfrm>
          <a:solidFill>
            <a:srgbClr val="C5B358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Georgia"/>
                <a:ea typeface="+mn-e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</a:lstStyle>
          <a:p>
            <a:r>
              <a:rPr lang="en-US" smtClean="0"/>
              <a:t>Dr. Chris Davis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Georgia"/>
                <a:ea typeface="+mn-ea"/>
                <a:cs typeface="Georgia"/>
              </a:defRPr>
            </a:lvl1pPr>
          </a:lstStyle>
          <a:p>
            <a:r>
              <a:rPr lang="en-US" smtClean="0"/>
              <a:t>State of Educational Technology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Georgia"/>
                <a:ea typeface="+mn-ea"/>
                <a:cs typeface="Georgia"/>
              </a:defRPr>
            </a:lvl1pPr>
          </a:lstStyle>
          <a:p>
            <a:fld id="{57AF16DE-A0D5-4438-950F-5B1E159C2C2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Picture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90" y="390525"/>
            <a:ext cx="1985058" cy="29114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solidFill>
            <a:srgbClr val="33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Dr. Chris Davis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State of Educational Technology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solidFill>
            <a:srgbClr val="33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Dr. Chris Davis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State of Educational Technology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solidFill>
            <a:srgbClr val="33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Dr. Chris Davis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State of Educational Technology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solidFill>
            <a:srgbClr val="33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Dr. Chris Davis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State of Educational Technology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solidFill>
            <a:srgbClr val="33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Dr. Chris Davis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State of Educational Technology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solidFill>
            <a:srgbClr val="33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Dr. Chris Davis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r>
              <a:rPr lang="en-US" smtClean="0"/>
              <a:t>State of Educational Technology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solidFill>
            <a:srgbClr val="33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Dr. Chris Davis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State of Educational Technology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solidFill>
            <a:srgbClr val="33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Dr. Chris Davis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State of Educational Technology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solidFill>
            <a:srgbClr val="33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C5B358"/>
              </a:buClr>
              <a:defRPr/>
            </a:lvl1pPr>
            <a:lvl2pPr>
              <a:buClr>
                <a:srgbClr val="C5B358"/>
              </a:buClr>
              <a:defRPr/>
            </a:lvl2pPr>
            <a:lvl3pPr>
              <a:buClr>
                <a:srgbClr val="C5B358"/>
              </a:buClr>
              <a:defRPr/>
            </a:lvl3pPr>
            <a:lvl4pPr>
              <a:buClr>
                <a:srgbClr val="C5B358"/>
              </a:buClr>
              <a:defRPr/>
            </a:lvl4pPr>
            <a:lvl5pPr>
              <a:buClr>
                <a:srgbClr val="C5B358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Dr. Chris Davis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State of Educational Technology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solidFill>
            <a:srgbClr val="33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  <a:noFill/>
        </p:spPr>
        <p:txBody>
          <a:bodyPr vert="eaVert" anchor="t" anchorCtr="0"/>
          <a:lstStyle>
            <a:lvl1pPr>
              <a:defRPr>
                <a:solidFill>
                  <a:srgbClr val="33003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1pPr>
              <a:buClr>
                <a:srgbClr val="C5B358"/>
              </a:buClr>
              <a:defRPr/>
            </a:lvl1pPr>
            <a:lvl2pPr>
              <a:buClr>
                <a:srgbClr val="C5B358"/>
              </a:buClr>
              <a:defRPr/>
            </a:lvl2pPr>
            <a:lvl3pPr>
              <a:buClr>
                <a:srgbClr val="C5B358"/>
              </a:buClr>
              <a:defRPr/>
            </a:lvl3pPr>
            <a:lvl4pPr>
              <a:buClr>
                <a:srgbClr val="C5B358"/>
              </a:buClr>
              <a:defRPr/>
            </a:lvl4pPr>
            <a:lvl5pPr>
              <a:buClr>
                <a:srgbClr val="C5B358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Dr. Chris Davis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State of Educational Technology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65317"/>
            <a:ext cx="6508377" cy="1143000"/>
          </a:xfrm>
          <a:solidFill>
            <a:srgbClr val="330033"/>
          </a:solidFill>
          <a:effectLst>
            <a:glow rad="101600">
              <a:srgbClr val="C5B358">
                <a:alpha val="75000"/>
              </a:srgbClr>
            </a:glo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79052"/>
            <a:ext cx="8305801" cy="4447111"/>
          </a:xfrm>
        </p:spPr>
        <p:txBody>
          <a:bodyPr/>
          <a:lstStyle>
            <a:lvl1pPr>
              <a:buClr>
                <a:srgbClr val="C5B358"/>
              </a:buClr>
              <a:defRPr/>
            </a:lvl1pPr>
            <a:lvl2pPr>
              <a:buClr>
                <a:srgbClr val="C5B358"/>
              </a:buClr>
              <a:defRPr/>
            </a:lvl2pPr>
            <a:lvl3pPr>
              <a:buClr>
                <a:srgbClr val="C5B358"/>
              </a:buClr>
              <a:defRPr/>
            </a:lvl3pPr>
            <a:lvl4pPr>
              <a:buClr>
                <a:srgbClr val="C5B358"/>
              </a:buClr>
              <a:defRPr/>
            </a:lvl4pPr>
            <a:lvl5pPr>
              <a:buClr>
                <a:srgbClr val="C5B358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r>
              <a:rPr lang="en-US" smtClean="0"/>
              <a:t>Dr. Chris Davis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State of Educational Technology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Picture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69" y="-198766"/>
            <a:ext cx="1280331" cy="18778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solidFill>
            <a:srgbClr val="33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>
                <a:solidFill>
                  <a:srgbClr val="33003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Dr. Chris Davis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r>
              <a:rPr lang="en-US" smtClean="0"/>
              <a:t>State of Educational Technology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solidFill>
            <a:srgbClr val="C5B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solidFill>
            <a:srgbClr val="33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>
            <a:lvl1pPr>
              <a:defRPr>
                <a:solidFill>
                  <a:srgbClr val="33003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1pPr>
              <a:buClr>
                <a:srgbClr val="C5B358"/>
              </a:buClr>
              <a:defRPr/>
            </a:lvl1pPr>
            <a:lvl2pPr>
              <a:buClr>
                <a:srgbClr val="C5B358"/>
              </a:buClr>
              <a:defRPr/>
            </a:lvl2pPr>
            <a:lvl3pPr>
              <a:buClr>
                <a:srgbClr val="C5B358"/>
              </a:buClr>
              <a:defRPr/>
            </a:lvl3pPr>
            <a:lvl4pPr>
              <a:buClr>
                <a:srgbClr val="C5B358"/>
              </a:buClr>
              <a:defRPr/>
            </a:lvl4pPr>
            <a:lvl5pPr>
              <a:buClr>
                <a:srgbClr val="C5B358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r>
              <a:rPr lang="en-US" smtClean="0"/>
              <a:t>Dr. Chris Davis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r>
              <a:rPr lang="en-US" smtClean="0"/>
              <a:t>State of Educational Technology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pic>
        <p:nvPicPr>
          <p:cNvPr id="8" name="Picture 7" descr="Picture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47" y="22417"/>
            <a:ext cx="1280331" cy="18778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solidFill>
            <a:srgbClr val="33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>
                <a:solidFill>
                  <a:srgbClr val="33003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r>
              <a:rPr lang="en-US" smtClean="0"/>
              <a:t>Dr. Chris Davis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r>
              <a:rPr lang="en-US" smtClean="0"/>
              <a:t>State of Educational Technology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solidFill>
            <a:srgbClr val="33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solidFill>
            <a:srgbClr val="33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Dr. Chris Davis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State of Educational Technology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solidFill>
            <a:srgbClr val="33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rgbClr val="C5B3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rgbClr val="C5B3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Dr. Chris Davis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State of Educational Technology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solidFill>
            <a:srgbClr val="33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Dr. Chris Davis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State of Educational Technology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Dr. Chris Davis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State of Educational Technology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330033"/>
          </a:solidFill>
          <a:latin typeface="Georgia"/>
          <a:ea typeface="+mj-ea"/>
          <a:cs typeface="Georgia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rgbClr val="C5B358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Georgia"/>
          <a:ea typeface="+mn-ea"/>
          <a:cs typeface="Georgia"/>
        </a:defRPr>
      </a:lvl1pPr>
      <a:lvl2pPr marL="457200" indent="-228600" algn="l" defTabSz="914400" rtl="0" eaLnBrk="1" latinLnBrk="0" hangingPunct="1">
        <a:spcBef>
          <a:spcPts val="600"/>
        </a:spcBef>
        <a:buClr>
          <a:srgbClr val="C5B358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Georgia"/>
          <a:ea typeface="+mn-ea"/>
          <a:cs typeface="Georgia"/>
        </a:defRPr>
      </a:lvl2pPr>
      <a:lvl3pPr marL="685800" indent="-228600" algn="l" defTabSz="914400" rtl="0" eaLnBrk="1" latinLnBrk="0" hangingPunct="1">
        <a:spcBef>
          <a:spcPts val="600"/>
        </a:spcBef>
        <a:buClr>
          <a:srgbClr val="C5B358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Georgia"/>
          <a:ea typeface="+mn-ea"/>
          <a:cs typeface="Georgia"/>
        </a:defRPr>
      </a:lvl3pPr>
      <a:lvl4pPr marL="914400" indent="-228600" algn="l" defTabSz="914400" rtl="0" eaLnBrk="1" latinLnBrk="0" hangingPunct="1">
        <a:spcBef>
          <a:spcPts val="600"/>
        </a:spcBef>
        <a:buClr>
          <a:srgbClr val="C5B358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Georgia"/>
          <a:ea typeface="+mn-ea"/>
          <a:cs typeface="Georgia"/>
        </a:defRPr>
      </a:lvl4pPr>
      <a:lvl5pPr marL="1143000" indent="-228600" algn="l" defTabSz="914400" rtl="0" eaLnBrk="1" latinLnBrk="0" hangingPunct="1">
        <a:spcBef>
          <a:spcPts val="600"/>
        </a:spcBef>
        <a:buClr>
          <a:srgbClr val="C5B358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Georgia"/>
          <a:ea typeface="+mn-ea"/>
          <a:cs typeface="Georgia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utenberg.or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bsd.k12.pa.us" TargetMode="Externa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State of Information and Educational Technology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Plum Borough School District</a:t>
            </a:r>
          </a:p>
          <a:p>
            <a:r>
              <a:rPr lang="en-US" dirty="0" smtClean="0"/>
              <a:t>Dr. Chris Davis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300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 on Future Educational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iPads</a:t>
            </a:r>
            <a:r>
              <a:rPr lang="en-US" dirty="0" smtClean="0"/>
              <a:t> will continue to be “hot” items in educational technology</a:t>
            </a:r>
          </a:p>
          <a:p>
            <a:pPr lvl="1"/>
            <a:r>
              <a:rPr lang="en-US" dirty="0" smtClean="0"/>
              <a:t>A one-to-one deployment is not an unrealistic goal</a:t>
            </a:r>
          </a:p>
          <a:p>
            <a:r>
              <a:rPr lang="en-US" dirty="0" smtClean="0"/>
              <a:t>Lab computers in the high school and junior high school will need to be replaced in 13-14</a:t>
            </a:r>
          </a:p>
          <a:p>
            <a:r>
              <a:rPr lang="en-US" dirty="0" smtClean="0"/>
              <a:t>eBooks are a viable option for school districts</a:t>
            </a:r>
          </a:p>
          <a:p>
            <a:pPr lvl="1"/>
            <a:r>
              <a:rPr lang="en-US" dirty="0" smtClean="0"/>
              <a:t>Apple iBook Author is an easy to use tool that teachers can use to create their own FREE textbooks</a:t>
            </a:r>
          </a:p>
          <a:p>
            <a:pPr lvl="1"/>
            <a:r>
              <a:rPr lang="en-US" dirty="0" smtClean="0"/>
              <a:t>More publishers will begin to offer textbooks in “e-format”</a:t>
            </a:r>
          </a:p>
          <a:p>
            <a:pPr lvl="1"/>
            <a:r>
              <a:rPr lang="en-US" dirty="0" smtClean="0"/>
              <a:t>Over 40,000 public domain titles are currently available at no cost through Project </a:t>
            </a:r>
            <a:r>
              <a:rPr lang="en-US" dirty="0"/>
              <a:t>Gutenberg (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www.gutenberg.org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Students could store all of their textbooks and all other required readings on a </a:t>
            </a:r>
            <a:r>
              <a:rPr lang="en-US" dirty="0" err="1" smtClean="0"/>
              <a:t>iPad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Dr. Chris Davis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State of Educational Technology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73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 on Future Educational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Microsoft Windows 8 and Office 2013</a:t>
            </a:r>
          </a:p>
          <a:p>
            <a:pPr lvl="1"/>
            <a:r>
              <a:rPr lang="en-US" dirty="0"/>
              <a:t>Currently have licensing and are testing it on several computers</a:t>
            </a:r>
          </a:p>
          <a:p>
            <a:pPr lvl="1"/>
            <a:r>
              <a:rPr lang="en-US" dirty="0"/>
              <a:t>Will roll out to a select group of teachers in the coming weeks</a:t>
            </a:r>
          </a:p>
          <a:p>
            <a:r>
              <a:rPr lang="en-US" dirty="0"/>
              <a:t>Apple Computer</a:t>
            </a:r>
          </a:p>
          <a:p>
            <a:pPr lvl="1"/>
            <a:r>
              <a:rPr lang="en-US" dirty="0"/>
              <a:t>Groups of teachers and administrators have asked for Apple computers</a:t>
            </a:r>
          </a:p>
          <a:p>
            <a:pPr lvl="1"/>
            <a:r>
              <a:rPr lang="en-US" dirty="0"/>
              <a:t>Will begin to consider roll-out of these devices on a case-by-case basis next academic year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Dr. Chris Davis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State of Educational Technology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27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on BYOD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district is currently experiencing an influx of approximately 1,000 BYOD devices per day</a:t>
            </a:r>
          </a:p>
          <a:p>
            <a:r>
              <a:rPr lang="en-US" dirty="0" smtClean="0"/>
              <a:t>Most popular devices</a:t>
            </a:r>
          </a:p>
          <a:p>
            <a:pPr lvl="1"/>
            <a:r>
              <a:rPr lang="en-US" dirty="0" err="1" smtClean="0"/>
              <a:t>iOS</a:t>
            </a:r>
            <a:r>
              <a:rPr lang="en-US" dirty="0" smtClean="0"/>
              <a:t> devices – iPhone and </a:t>
            </a:r>
            <a:r>
              <a:rPr lang="en-US" dirty="0" err="1" smtClean="0"/>
              <a:t>iPad</a:t>
            </a:r>
            <a:endParaRPr lang="en-US" dirty="0" smtClean="0"/>
          </a:p>
          <a:p>
            <a:pPr lvl="1"/>
            <a:r>
              <a:rPr lang="en-US" dirty="0" smtClean="0"/>
              <a:t>Android devices</a:t>
            </a:r>
          </a:p>
          <a:p>
            <a:pPr lvl="1"/>
            <a:r>
              <a:rPr lang="en-US" dirty="0" smtClean="0"/>
              <a:t>Personal laptops</a:t>
            </a:r>
          </a:p>
          <a:p>
            <a:r>
              <a:rPr lang="en-US" dirty="0" smtClean="0"/>
              <a:t>Update in November seems to have alleviated stress on the network</a:t>
            </a:r>
          </a:p>
          <a:p>
            <a:pPr lvl="1"/>
            <a:r>
              <a:rPr lang="en-US" dirty="0" smtClean="0"/>
              <a:t>Tech department continues to monitor the wireless network on a daily basis</a:t>
            </a:r>
          </a:p>
          <a:p>
            <a:r>
              <a:rPr lang="en-US" dirty="0" smtClean="0"/>
              <a:t>Currently in talks with AIU3 concerning bandwidth</a:t>
            </a:r>
          </a:p>
          <a:p>
            <a:pPr lvl="1"/>
            <a:r>
              <a:rPr lang="en-US" dirty="0" smtClean="0"/>
              <a:t>PBSD may be able to triple bandwidth at the same or possible lower cost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Dr. Chris Davis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State of Educational Technology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00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 on Future Information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Core switches at the high school and junior high school MUST be replaced</a:t>
            </a:r>
          </a:p>
          <a:p>
            <a:pPr lvl="1"/>
            <a:r>
              <a:rPr lang="en-US" dirty="0" smtClean="0"/>
              <a:t>Failure of the high school switch would knock out phone service to the entire district without the possibility of recovery</a:t>
            </a:r>
          </a:p>
          <a:p>
            <a:r>
              <a:rPr lang="en-US" dirty="0" smtClean="0"/>
              <a:t>New virtual servers will enable the district to process network traffic and requests at a much faster rate</a:t>
            </a:r>
          </a:p>
          <a:p>
            <a:pPr lvl="1"/>
            <a:r>
              <a:rPr lang="en-US" dirty="0" smtClean="0"/>
              <a:t>Slated for purchase in 2014-2015</a:t>
            </a:r>
          </a:p>
          <a:p>
            <a:r>
              <a:rPr lang="en-US" dirty="0" smtClean="0"/>
              <a:t>New Mobile Device Management software will be deployed soon</a:t>
            </a:r>
          </a:p>
          <a:p>
            <a:pPr lvl="1"/>
            <a:r>
              <a:rPr lang="en-US" dirty="0" smtClean="0"/>
              <a:t>Allows easier administrator and management of mobile devices </a:t>
            </a:r>
          </a:p>
          <a:p>
            <a:r>
              <a:rPr lang="en-US" dirty="0" smtClean="0"/>
              <a:t>Sophos Internet Filter</a:t>
            </a:r>
          </a:p>
          <a:p>
            <a:pPr lvl="1"/>
            <a:r>
              <a:rPr lang="en-US" dirty="0" smtClean="0"/>
              <a:t>Evaluating replacing the current </a:t>
            </a:r>
            <a:r>
              <a:rPr lang="en-US" dirty="0" err="1" smtClean="0"/>
              <a:t>Cymphonix</a:t>
            </a:r>
            <a:r>
              <a:rPr lang="en-US" dirty="0" smtClean="0"/>
              <a:t> filter with Sophos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Dr. Chris Davis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State of Educational Technology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07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C5B358"/>
          </a:solidFill>
          <a:ln w="38100" cmpd="sng">
            <a:solidFill>
              <a:srgbClr val="330033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Do you have any questions?</a:t>
            </a:r>
            <a:endParaRPr lang="en-US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Dr. Chris Davis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State of Educational Technology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25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Technology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Dr. Chris Davis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State of Educational Technology</a:t>
            </a:r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1411575"/>
              </p:ext>
            </p:extLst>
          </p:nvPr>
        </p:nvGraphicFramePr>
        <p:xfrm>
          <a:off x="457200" y="1679576"/>
          <a:ext cx="8361684" cy="46914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0204"/>
                <a:gridCol w="862685"/>
                <a:gridCol w="862685"/>
                <a:gridCol w="862685"/>
                <a:gridCol w="862685"/>
                <a:gridCol w="862685"/>
                <a:gridCol w="862685"/>
                <a:gridCol w="862685"/>
                <a:gridCol w="862685"/>
              </a:tblGrid>
              <a:tr h="487327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35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ASES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35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CES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35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HPES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35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PES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35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RPES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35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AEO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35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PHS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35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Total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358"/>
                    </a:solidFill>
                  </a:tcPr>
                </a:tc>
              </a:tr>
              <a:tr h="48732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eorgia"/>
                          <a:cs typeface="Georgia"/>
                        </a:rPr>
                        <a:t>Computers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200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190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180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175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130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350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1,100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2,325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327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Georgia"/>
                          <a:cs typeface="Georgia"/>
                        </a:rPr>
                        <a:t>iPads</a:t>
                      </a:r>
                      <a:endParaRPr lang="en-US" dirty="0" smtClean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20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55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21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80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20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60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40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296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32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eorgia"/>
                          <a:cs typeface="Georgia"/>
                        </a:rPr>
                        <a:t>Printers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6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8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6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8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7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12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46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93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32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eorgia"/>
                          <a:cs typeface="Georgia"/>
                        </a:rPr>
                        <a:t>Telephones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40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40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40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45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30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65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170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430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32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eorgia"/>
                          <a:cs typeface="Georgia"/>
                        </a:rPr>
                        <a:t>Switches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4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8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5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20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3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7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30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77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32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eorgia"/>
                          <a:cs typeface="Georgia"/>
                        </a:rPr>
                        <a:t>White Boards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4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15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15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33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4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15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50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136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32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eorgia"/>
                          <a:cs typeface="Georgia"/>
                        </a:rPr>
                        <a:t>BYOD Devices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50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50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50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50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50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200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800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1,250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32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eorgia"/>
                          <a:cs typeface="Georgia"/>
                        </a:rPr>
                        <a:t>Servers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0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0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0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2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0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4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20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/>
                          <a:cs typeface="Georgia"/>
                        </a:rPr>
                        <a:t>26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6946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District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website implemented on January 7, 2013</a:t>
            </a:r>
          </a:p>
          <a:p>
            <a:r>
              <a:rPr lang="en-US" dirty="0" smtClean="0"/>
              <a:t>New professionally designed logo</a:t>
            </a:r>
          </a:p>
          <a:p>
            <a:r>
              <a:rPr lang="en-US" dirty="0" smtClean="0"/>
              <a:t>New color scheme – Royal Purple and Vegas Gold</a:t>
            </a:r>
          </a:p>
          <a:p>
            <a:r>
              <a:rPr lang="en-US" dirty="0" smtClean="0"/>
              <a:t>Improved navigation system including Drop-Down menus</a:t>
            </a:r>
          </a:p>
          <a:p>
            <a:r>
              <a:rPr lang="en-US" dirty="0" smtClean="0"/>
              <a:t>New standard font for web text – Georgia</a:t>
            </a:r>
          </a:p>
          <a:p>
            <a:r>
              <a:rPr lang="en-US" dirty="0" smtClean="0"/>
              <a:t>Continue to add new and updated content each day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Dr. Chris Davis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State of Educational Technology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1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 Shot 2013-01-08 at 3.14.27 PM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7" b="5377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Dr. Chris Davis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State of Educational Technology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19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Works with the district to process all of the e-Rate paperwork and filings for the federal government</a:t>
            </a:r>
          </a:p>
          <a:p>
            <a:r>
              <a:rPr lang="en-US" dirty="0" smtClean="0"/>
              <a:t>Reviews all eligible contracts and agreements to find “e-</a:t>
            </a:r>
            <a:r>
              <a:rPr lang="en-US" dirty="0" err="1" smtClean="0"/>
              <a:t>Rateable</a:t>
            </a:r>
            <a:r>
              <a:rPr lang="en-US" dirty="0" smtClean="0"/>
              <a:t>” items that can save the district money</a:t>
            </a:r>
          </a:p>
          <a:p>
            <a:r>
              <a:rPr lang="en-US" dirty="0" smtClean="0"/>
              <a:t>Eliminates countless hours spent by an administrator of the district to process paperwork</a:t>
            </a:r>
          </a:p>
          <a:p>
            <a:r>
              <a:rPr lang="en-US" dirty="0" smtClean="0"/>
              <a:t>Last year the district recouped approximately $75,000 through e-Rate</a:t>
            </a:r>
          </a:p>
          <a:p>
            <a:r>
              <a:rPr lang="en-US" dirty="0" smtClean="0"/>
              <a:t>Contract allows for 10% of e-Rate refund to be paid to EPIC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Dr. Chris Davis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State of Educational Technology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76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 on Current Educational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79052"/>
            <a:ext cx="8305801" cy="4677298"/>
          </a:xfrm>
        </p:spPr>
        <p:txBody>
          <a:bodyPr>
            <a:normAutofit/>
          </a:bodyPr>
          <a:lstStyle/>
          <a:p>
            <a:r>
              <a:rPr lang="en-US" dirty="0" smtClean="0"/>
              <a:t>Gmail Training</a:t>
            </a:r>
          </a:p>
          <a:p>
            <a:pPr lvl="1"/>
            <a:r>
              <a:rPr lang="en-US" dirty="0" smtClean="0"/>
              <a:t>The technology department has conducted dozens of training in the new Gmail system for faculty and staff</a:t>
            </a:r>
          </a:p>
          <a:p>
            <a:pPr lvl="1"/>
            <a:r>
              <a:rPr lang="en-US" dirty="0" smtClean="0"/>
              <a:t>Training will continue to be offered in specific Google applications via </a:t>
            </a:r>
            <a:r>
              <a:rPr lang="en-US" dirty="0" err="1" smtClean="0"/>
              <a:t>inservice</a:t>
            </a:r>
            <a:r>
              <a:rPr lang="en-US" dirty="0" smtClean="0"/>
              <a:t> and at the request of building principals</a:t>
            </a:r>
          </a:p>
          <a:p>
            <a:r>
              <a:rPr lang="en-US" dirty="0" smtClean="0"/>
              <a:t>Classroom Technology</a:t>
            </a:r>
          </a:p>
          <a:p>
            <a:pPr lvl="1"/>
            <a:r>
              <a:rPr lang="en-US" dirty="0" smtClean="0"/>
              <a:t>Installed 600 new laptops in the high school carts during the summer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eplaced lab computers in all of the district buildings</a:t>
            </a:r>
          </a:p>
          <a:p>
            <a:pPr lvl="1"/>
            <a:r>
              <a:rPr lang="en-US" dirty="0" err="1" smtClean="0"/>
              <a:t>iPads</a:t>
            </a:r>
            <a:r>
              <a:rPr lang="en-US" dirty="0" smtClean="0"/>
              <a:t> continued to be utilized more and more</a:t>
            </a:r>
          </a:p>
          <a:p>
            <a:r>
              <a:rPr lang="en-US" dirty="0" smtClean="0"/>
              <a:t>Online Learning</a:t>
            </a:r>
          </a:p>
          <a:p>
            <a:pPr lvl="1"/>
            <a:r>
              <a:rPr lang="en-US" dirty="0" smtClean="0"/>
              <a:t>Offered several classes in Moodle for teachers</a:t>
            </a:r>
          </a:p>
          <a:p>
            <a:pPr lvl="1"/>
            <a:r>
              <a:rPr lang="en-US" dirty="0" smtClean="0"/>
              <a:t>Supervised development of new online courses for high school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Dr. Chris Davis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State of Educational Technology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34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 on Current Educational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79052"/>
            <a:ext cx="8305801" cy="4677298"/>
          </a:xfrm>
        </p:spPr>
        <p:txBody>
          <a:bodyPr>
            <a:normAutofit/>
          </a:bodyPr>
          <a:lstStyle/>
          <a:p>
            <a:r>
              <a:rPr lang="en-US" dirty="0" smtClean="0"/>
              <a:t>Microsoft Home Use Program (HUP)</a:t>
            </a:r>
          </a:p>
          <a:p>
            <a:pPr lvl="1"/>
            <a:r>
              <a:rPr lang="en-US" dirty="0" smtClean="0"/>
              <a:t>Available to all district employees with network accounts</a:t>
            </a:r>
          </a:p>
          <a:p>
            <a:pPr lvl="1"/>
            <a:r>
              <a:rPr lang="en-US" dirty="0" smtClean="0"/>
              <a:t>Enables employees to purchase the same version of Microsoft Office (2011 for Mac or 2010 for PC) used by the district for $9.99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Dr. Chris Davis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State of Educational Technology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14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 on Current Information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Infrastructure</a:t>
            </a:r>
          </a:p>
          <a:p>
            <a:pPr lvl="1"/>
            <a:r>
              <a:rPr lang="en-US" dirty="0" smtClean="0"/>
              <a:t>Core switches at the high school and failover switch at </a:t>
            </a:r>
            <a:r>
              <a:rPr lang="en-US" dirty="0" err="1" smtClean="0"/>
              <a:t>Oblock</a:t>
            </a:r>
            <a:r>
              <a:rPr lang="en-US" dirty="0" smtClean="0"/>
              <a:t> are well beyond “end of life”</a:t>
            </a:r>
          </a:p>
          <a:p>
            <a:pPr lvl="1"/>
            <a:r>
              <a:rPr lang="en-US" dirty="0" smtClean="0"/>
              <a:t>Need to be replaced during the 2013-2014 school year</a:t>
            </a:r>
          </a:p>
          <a:p>
            <a:pPr lvl="1"/>
            <a:r>
              <a:rPr lang="en-US" dirty="0" smtClean="0"/>
              <a:t>Need to fill in holes in the wireless coverage in all of the district buildings</a:t>
            </a:r>
          </a:p>
          <a:p>
            <a:pPr lvl="1"/>
            <a:r>
              <a:rPr lang="en-US" dirty="0" smtClean="0"/>
              <a:t>Teachers network storage drives currently being moved off the district network and onto Google Drive</a:t>
            </a:r>
          </a:p>
          <a:p>
            <a:pPr lvl="2"/>
            <a:r>
              <a:rPr lang="en-US" dirty="0" smtClean="0"/>
              <a:t>Allows to anytime, anywhere access to district files</a:t>
            </a:r>
          </a:p>
          <a:p>
            <a:pPr lvl="2"/>
            <a:r>
              <a:rPr lang="en-US" dirty="0" smtClean="0"/>
              <a:t>Allows file sharing with students and other district staff members</a:t>
            </a:r>
            <a:endParaRPr lang="en-US" dirty="0"/>
          </a:p>
          <a:p>
            <a:r>
              <a:rPr lang="en-US" dirty="0" smtClean="0"/>
              <a:t>Power Conditioner</a:t>
            </a:r>
          </a:p>
          <a:p>
            <a:pPr lvl="1"/>
            <a:r>
              <a:rPr lang="en-US" dirty="0" smtClean="0"/>
              <a:t>Finishing installation in October</a:t>
            </a:r>
          </a:p>
          <a:p>
            <a:pPr lvl="1"/>
            <a:r>
              <a:rPr lang="en-US" dirty="0" smtClean="0"/>
              <a:t>Provided constant power during two recent outages with no issues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Dr. Chris Davis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State of Educational Technology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81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 on Current Information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Security</a:t>
            </a:r>
          </a:p>
          <a:p>
            <a:pPr lvl="1"/>
            <a:r>
              <a:rPr lang="en-US" dirty="0" smtClean="0"/>
              <a:t>State auditor suggested implementing a password change procedure for the district</a:t>
            </a:r>
          </a:p>
          <a:p>
            <a:pPr lvl="1"/>
            <a:r>
              <a:rPr lang="en-US" dirty="0" smtClean="0"/>
              <a:t>Technology department forced a complex password change for all district employees on January 7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2"/>
            <a:r>
              <a:rPr lang="en-US" dirty="0" smtClean="0"/>
              <a:t>Password must be at least 8 characters</a:t>
            </a:r>
          </a:p>
          <a:p>
            <a:pPr lvl="2"/>
            <a:r>
              <a:rPr lang="en-US" dirty="0" smtClean="0"/>
              <a:t>Password must contain three of the four:</a:t>
            </a:r>
          </a:p>
          <a:p>
            <a:pPr lvl="3"/>
            <a:r>
              <a:rPr lang="en-US" dirty="0" smtClean="0"/>
              <a:t>Capital letters</a:t>
            </a:r>
          </a:p>
          <a:p>
            <a:pPr lvl="3"/>
            <a:r>
              <a:rPr lang="en-US" dirty="0" smtClean="0"/>
              <a:t>Lower case letters</a:t>
            </a:r>
          </a:p>
          <a:p>
            <a:pPr lvl="3"/>
            <a:r>
              <a:rPr lang="en-US" dirty="0" smtClean="0"/>
              <a:t>Numbers</a:t>
            </a:r>
          </a:p>
          <a:p>
            <a:pPr lvl="3"/>
            <a:r>
              <a:rPr lang="en-US" dirty="0" smtClean="0"/>
              <a:t>Special </a:t>
            </a:r>
            <a:r>
              <a:rPr lang="en-US" dirty="0" err="1" smtClean="0"/>
              <a:t>charaters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Dr. Chris Davis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State of Educational Technology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49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Custom 2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C5B358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86</TotalTime>
  <Words>992</Words>
  <Application>Microsoft Macintosh PowerPoint</Application>
  <PresentationFormat>On-screen Show (4:3)</PresentationFormat>
  <Paragraphs>196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Plaza</vt:lpstr>
      <vt:lpstr>State of Information and Educational Technology</vt:lpstr>
      <vt:lpstr>Current Technology</vt:lpstr>
      <vt:lpstr>New District Website</vt:lpstr>
      <vt:lpstr>PowerPoint Presentation</vt:lpstr>
      <vt:lpstr>EPIC Communications</vt:lpstr>
      <vt:lpstr>Updates on Current Educational Technology</vt:lpstr>
      <vt:lpstr>Updates on Current Educational Technology</vt:lpstr>
      <vt:lpstr>Updates on Current Information Technology</vt:lpstr>
      <vt:lpstr>Updates on Current Information Technology</vt:lpstr>
      <vt:lpstr>Updates on Future Educational Technology</vt:lpstr>
      <vt:lpstr>Updates on Future Educational Technology</vt:lpstr>
      <vt:lpstr>Update on BYOD</vt:lpstr>
      <vt:lpstr>Updates on Future Information Technology</vt:lpstr>
      <vt:lpstr>Thank You!</vt:lpstr>
    </vt:vector>
  </TitlesOfParts>
  <Company>Plum Borough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Davis</dc:creator>
  <cp:lastModifiedBy>Christopher Davis</cp:lastModifiedBy>
  <cp:revision>11</cp:revision>
  <dcterms:created xsi:type="dcterms:W3CDTF">2013-01-08T19:39:09Z</dcterms:created>
  <dcterms:modified xsi:type="dcterms:W3CDTF">2013-01-08T21:06:03Z</dcterms:modified>
</cp:coreProperties>
</file>